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60" r:id="rId5"/>
    <p:sldId id="270" r:id="rId6"/>
    <p:sldId id="273" r:id="rId7"/>
    <p:sldId id="262" r:id="rId8"/>
    <p:sldId id="281" r:id="rId9"/>
    <p:sldId id="282" r:id="rId10"/>
    <p:sldId id="286" r:id="rId11"/>
    <p:sldId id="287" r:id="rId12"/>
    <p:sldId id="263" r:id="rId13"/>
    <p:sldId id="288" r:id="rId14"/>
    <p:sldId id="28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D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3416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811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43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460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878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652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143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127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5818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1958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224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2C54-DFE7-40D5-AA40-ABBF854377B3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0D8E-EEAB-438F-A827-9EAE6461A1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533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iblioteka\Desktop\486-front-music.pl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6048672" cy="5688632"/>
          </a:xfrm>
        </p:spPr>
        <p:txBody>
          <a:bodyPr>
            <a:noAutofit/>
          </a:bodyPr>
          <a:lstStyle/>
          <a:p>
            <a: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z realizacji Narodowego Programu Rozwoju Czytelnictwa w Młodzieżowym Ośrodku Socjoterapii w Giżycku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7544" y="2204864"/>
            <a:ext cx="8280920" cy="2708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486-front-music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206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32796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D57CEF-D24C-440B-A633-78226BE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93342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Udział biblioteki w </a:t>
            </a:r>
            <a:r>
              <a:rPr lang="pl-PL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Czytaniu </a:t>
            </a:r>
            <a:r>
              <a:rPr lang="pl-PL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Mikołajem” </a:t>
            </a:r>
            <a:r>
              <a:rPr lang="pl-PL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zakupionych z projektu książek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A2DF20D-B7D5-4813-A7EE-E3445C221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77072"/>
            <a:ext cx="3112571" cy="233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Obraz zawierający ściana, wewnątrz, czerwony&#10;&#10;Opis wygenerowany automatycznie">
            <a:extLst>
              <a:ext uri="{FF2B5EF4-FFF2-40B4-BE49-F238E27FC236}">
                <a16:creationId xmlns:a16="http://schemas.microsoft.com/office/drawing/2014/main" xmlns="" id="{4EADE461-DBEE-4BCB-81A6-AE4707744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96377" y="4644583"/>
            <a:ext cx="2235832" cy="167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Obraz zawierający wewnątrz, sufit, kilka&#10;&#10;Opis wygenerowany automatycznie">
            <a:extLst>
              <a:ext uri="{FF2B5EF4-FFF2-40B4-BE49-F238E27FC236}">
                <a16:creationId xmlns:a16="http://schemas.microsoft.com/office/drawing/2014/main" xmlns="" id="{3961C601-6B07-47EC-B05C-E3CED67F9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44824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1DAAF66-1EE1-461E-B5A9-AC7A19752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0524">
            <a:off x="790270" y="2279732"/>
            <a:ext cx="3306248" cy="2479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70769697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E43057-425C-41AD-8C01-5C2C2303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5196"/>
            <a:ext cx="8229600" cy="165163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Warsztaty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zdobienia pierników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 czas których zachęcenie wychowanków do lektury „Opowieści wigilijnej”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Obraz zawierający tekst, osoba, chłopiec, młode&#10;&#10;Opis wygenerowany automatycznie">
            <a:extLst>
              <a:ext uri="{FF2B5EF4-FFF2-40B4-BE49-F238E27FC236}">
                <a16:creationId xmlns:a16="http://schemas.microsoft.com/office/drawing/2014/main" xmlns="" id="{06B949B0-F6F4-48FD-B2FB-9B6D3596A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5502" y="2216866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Obraz zawierający tekst, osoba, podłoże, wewnątrz&#10;&#10;Opis wygenerowany automatycznie">
            <a:extLst>
              <a:ext uri="{FF2B5EF4-FFF2-40B4-BE49-F238E27FC236}">
                <a16:creationId xmlns:a16="http://schemas.microsoft.com/office/drawing/2014/main" xmlns="" id="{B3760D71-6451-4F88-B551-9727147EB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25181">
            <a:off x="6825495" y="2826997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Obraz zawierający tekst, wewnątrz&#10;&#10;Opis wygenerowany automatycznie">
            <a:extLst>
              <a:ext uri="{FF2B5EF4-FFF2-40B4-BE49-F238E27FC236}">
                <a16:creationId xmlns:a16="http://schemas.microsoft.com/office/drawing/2014/main" xmlns="" id="{C8730574-E399-463E-915B-FD1522BFA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348880"/>
            <a:ext cx="2727177" cy="2045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Obraz 10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A00712EE-0DBE-4F2A-8F77-6EA763235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9390" y="4636013"/>
            <a:ext cx="2167277" cy="162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Obraz zawierający osoba, stół, wewnątrz, naczynie&#10;&#10;Opis wygenerowany automatycznie">
            <a:extLst>
              <a:ext uri="{FF2B5EF4-FFF2-40B4-BE49-F238E27FC236}">
                <a16:creationId xmlns:a16="http://schemas.microsoft.com/office/drawing/2014/main" xmlns="" id="{BBA6228F-4704-4CD7-AAD3-2B312B4C47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797152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6C27BA56-BCB3-4FA3-9C0C-A55B923E1D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01637" y="5027755"/>
            <a:ext cx="1844824" cy="138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4A53C139-834C-46EB-B960-8395A5DC9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47763" y="2353237"/>
            <a:ext cx="1763049" cy="132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413396BF-19BC-42A5-AA36-6E06182BB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797152"/>
            <a:ext cx="2204863" cy="165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857323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13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200" b="1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" y="332656"/>
            <a:ext cx="8229600" cy="5505475"/>
          </a:xfrm>
        </p:spPr>
        <p:txBody>
          <a:bodyPr>
            <a:normAutofit/>
          </a:bodyPr>
          <a:lstStyle/>
          <a:p>
            <a:pPr marL="0" indent="444500" algn="ctr">
              <a:buNone/>
            </a:pP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Przykłady zakupionych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lektur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szkolnych: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B69508F-E4D8-4081-8B89-0BD60E727D16}"/>
              </a:ext>
            </a:extLst>
          </p:cNvPr>
          <p:cNvSpPr txBox="1"/>
          <p:nvPr/>
        </p:nvSpPr>
        <p:spPr>
          <a:xfrm>
            <a:off x="536409" y="893157"/>
            <a:ext cx="80711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zakupionych lektur szkolnych: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„Mały Książę”  Antoine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Saint-Exupéry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„Opowieść wigilijna”  Charles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„Syzyfowe prace”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 Żeromski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„Quo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vadis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„Latarnik” Henryk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Sienkiewicz;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„Balladyna”  Juliusz Słowacki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„Felix, Net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Gang Niewidzialnych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Ludzi”  Rafał Kosik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 descr="Obraz zawierający tekst, wewnątrz, bałagan, kilka&#10;&#10;Opis wygenerowany automatycznie">
            <a:extLst>
              <a:ext uri="{FF2B5EF4-FFF2-40B4-BE49-F238E27FC236}">
                <a16:creationId xmlns:a16="http://schemas.microsoft.com/office/drawing/2014/main" xmlns="" id="{D93497BD-CAB7-461B-9DB1-92F5B3224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1" y="3212976"/>
            <a:ext cx="3697155" cy="277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Obraz zawierający tekst, wewnątrz, książka, bałagan&#10;&#10;Opis wygenerowany automatycznie">
            <a:extLst>
              <a:ext uri="{FF2B5EF4-FFF2-40B4-BE49-F238E27FC236}">
                <a16:creationId xmlns:a16="http://schemas.microsoft.com/office/drawing/2014/main" xmlns="" id="{A1ED03FF-7E59-4281-9C0B-89ED0A20A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068960"/>
            <a:ext cx="3234665" cy="242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F081A9E-A78C-447D-AD0A-918E935A8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579729"/>
            <a:ext cx="2689180" cy="201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2464700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CD3833-F1BE-43BF-972C-11302C6C79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01837"/>
          </a:xfrm>
        </p:spPr>
        <p:txBody>
          <a:bodyPr>
            <a:noAutofit/>
          </a:bodyPr>
          <a:lstStyle/>
          <a:p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Przykłady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zakupionych nowości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„Wiedźmin”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Andrzej Sapkowski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Baśniobór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Brandon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„Zwiadowcy”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Flanagan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„Antykwariat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Błękitnym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Lustrem”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Widmark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4D261FB-C1CB-4DA8-9FEF-D67065D44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2936"/>
            <a:ext cx="2709266" cy="20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8AAD3B0-C83A-41C9-843F-3187B0378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276872"/>
            <a:ext cx="2536764" cy="190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8EA2CA8-F536-4292-B363-17635CD04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675" y="3068960"/>
            <a:ext cx="2689416" cy="201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Obraz zawierający tekst, książka, półka, sterta&#10;&#10;Opis wygenerowany automatycznie">
            <a:extLst>
              <a:ext uri="{FF2B5EF4-FFF2-40B4-BE49-F238E27FC236}">
                <a16:creationId xmlns:a16="http://schemas.microsoft.com/office/drawing/2014/main" xmlns="" id="{654C88BF-2AB4-4571-B249-C89D6C7F4D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29309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83823758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/>
          </a:bodyPr>
          <a:lstStyle/>
          <a:p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WNIOSKI</a:t>
            </a:r>
            <a:endParaRPr lang="pl-PL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/>
          </a:bodyPr>
          <a:lstStyle/>
          <a:p>
            <a:pPr marL="0" indent="450850" algn="just">
              <a:lnSpc>
                <a:spcPct val="110000"/>
              </a:lnSpc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9E4517A-6987-4F6B-A121-6BA47B55B74E}"/>
              </a:ext>
            </a:extLst>
          </p:cNvPr>
          <p:cNvSpPr txBox="1"/>
          <p:nvPr/>
        </p:nvSpPr>
        <p:spPr>
          <a:xfrm>
            <a:off x="683568" y="1052735"/>
            <a:ext cx="80648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smtClean="0"/>
              <a:t>     Wnioski</a:t>
            </a:r>
            <a:r>
              <a:rPr lang="pl-PL" b="1" dirty="0"/>
              <a:t>: wzbogacenie biblioteki o ciekawe książki spowodowało wyraźnie zauważalne zwiększenie zainteresowania biblioteką i książką. Nowości zakupione do biblioteki to atrakcyjne książki, często bestsellery, książki poczytnych autorów, nagradzane w prestiżowych konkursach literackich. Tak ciekawie doposażony księgozbiór pozwala uczniom miło spędzać czas na przerwach, dostarcza radosnych emocji, wielu wrażeń, rozbudza zainteresowania, dyskusje na temat przeczytanych książek, daje możliwość uczestniczenia w ciekawych zajęciach i projektach edukacyjnych, inicjuje nowe, ciekawe działania na rzecz promowania czytelnictwa. </a:t>
            </a:r>
            <a:r>
              <a:rPr lang="pl-PL" b="1" dirty="0" smtClean="0"/>
              <a:t>         Możliwość </a:t>
            </a:r>
            <a:r>
              <a:rPr lang="pl-PL" b="1" dirty="0"/>
              <a:t>decydowania o zakupach, czytanie nowych książek, sprawiło, że czytelnicy przychodzą i pytają o inne tytuły, książki o podobnej tematyce, sugerują nowe zakupy. </a:t>
            </a:r>
          </a:p>
          <a:p>
            <a:r>
              <a:rPr lang="pl-PL" b="1" dirty="0" smtClean="0"/>
              <a:t>   Wyraźnie </a:t>
            </a:r>
            <a:r>
              <a:rPr lang="pl-PL" b="1" dirty="0"/>
              <a:t>wzrosła ilość uczniów korzystających z biblioteki oraz ilość wypożyczeń. 90 % czytelników wypożyczyła już przynajmniej jedną książkę kupioną w ramach Programu.</a:t>
            </a:r>
          </a:p>
          <a:p>
            <a:r>
              <a:rPr lang="pl-PL" b="1" dirty="0"/>
              <a:t>Program otworzył możliwości do nowych, ciekawych działań w bibliotece i w szkole. Na pewno takie będą! Przygoda z książką się nie kończy! Trwa nadal!</a:t>
            </a:r>
          </a:p>
        </p:txBody>
      </p:sp>
    </p:spTree>
    <p:extLst>
      <p:ext uri="{BB962C8B-B14F-4D97-AF65-F5344CB8AC3E}">
        <p14:creationId xmlns:p14="http://schemas.microsoft.com/office/powerpoint/2010/main" xmlns="" val="1031264224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61C3D7-7BD1-4A98-8DA5-61E0D3EA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KOSZT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DB5035-0E69-4A11-B3FB-6EFFAF36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CAŁKOWITY KOSZT PROGRAMU: 3.100 zł </a:t>
            </a:r>
            <a:endParaRPr lang="pl-PL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Kwota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przyznanego wsparcia finansowego: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2.420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zł </a:t>
            </a:r>
            <a:endParaRPr lang="pl-PL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Wkład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własny: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680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zł </a:t>
            </a:r>
            <a:endParaRPr lang="pl-PL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zakupionych książek: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177 </a:t>
            </a:r>
          </a:p>
          <a:p>
            <a:pPr marL="0" indent="0"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tym lektur: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stanowi </a:t>
            </a:r>
            <a:endParaRPr lang="pl-PL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zakupionych książek</a:t>
            </a:r>
          </a:p>
        </p:txBody>
      </p:sp>
    </p:spTree>
    <p:extLst>
      <p:ext uri="{BB962C8B-B14F-4D97-AF65-F5344CB8AC3E}">
        <p14:creationId xmlns:p14="http://schemas.microsoft.com/office/powerpoint/2010/main" xmlns="" val="75899516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Zasięgnięcie </a:t>
            </a:r>
            <a:r>
              <a:rPr lang="pl-P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opinii rodziców i uczniów w sprawie zakupu książek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444500" algn="just">
              <a:lnSpc>
                <a:spcPct val="110000"/>
              </a:lnSpc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1.Ankieta dla rodziców „Propozycja książek do zakupu”</a:t>
            </a:r>
          </a:p>
          <a:p>
            <a:pPr marL="268288" indent="-268288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2.Pogadanka – głosowanie „Takie książki powinny być w bibliotece”</a:t>
            </a:r>
          </a:p>
          <a:p>
            <a:pPr marL="268288" indent="-268288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3.Indywidualne rozmowy z uczniami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zakupie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ciekawych i potrzebnych książek</a:t>
            </a:r>
          </a:p>
          <a:p>
            <a:pPr marL="268288" indent="-268288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4.Konsultacja z nauczycielem języka polskiego w sprawie zamówienia niezbędnych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lektur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Analiza recenzji i blogów książkowych fundacji „Cała Polska czyta Dzieciom”, oraz książki ze Złotej listy. Najlepsze książki młodzieżowe TOOP 10 – czytaj.pl.</a:t>
            </a:r>
          </a:p>
          <a:p>
            <a:pPr marL="268288" indent="-268288">
              <a:buNone/>
            </a:pPr>
            <a:endParaRPr lang="pl-PL" sz="2000" dirty="0"/>
          </a:p>
          <a:p>
            <a:pPr marL="268288" indent="-268288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503990376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Podjęcie </a:t>
            </a:r>
            <a:r>
              <a:rPr lang="pl-P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współpracy z biblioteką pedagogiczną (zakres współpracy)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44500" algn="ctr">
              <a:buNone/>
            </a:pP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1.Konsultacja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z bibliotekarzami biblioteki pedagogicznej w sprawie zainteresowań młodzieży „Co najchętniej czyta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młodzież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444500" algn="ctr">
              <a:buNone/>
            </a:pP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2. Udział uczniów w lekcjach bibliotecznych w bibliotece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pedagogicznej</a:t>
            </a:r>
            <a:endParaRPr lang="pl-PL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444500" algn="ctr">
              <a:buNone/>
            </a:pP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3.Udział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uczniów w „Nocy bibliotek” zorganizowanej przez bibliotekę pedagogiczną (teatr cieni)</a:t>
            </a:r>
          </a:p>
          <a:p>
            <a:pPr marL="0" indent="444500" algn="ctr">
              <a:buNone/>
            </a:pP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.Międzybiblioteczna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wymiana informacji o zasobach biblioteki pedagogicznej (katalogi </a:t>
            </a:r>
            <a:r>
              <a:rPr lang="pl-PL" sz="2600" b="1" dirty="0" err="1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444500" algn="ctr">
              <a:buNone/>
            </a:pP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.Międzybiblioteczna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wymiana informacji o imprezach promujących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czytelnictwo</a:t>
            </a:r>
            <a:endParaRPr lang="pl-PL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444500" algn="just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00381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5DA900A-8E85-4065-8A1E-E89F27D442DC}"/>
              </a:ext>
            </a:extLst>
          </p:cNvPr>
          <p:cNvSpPr txBox="1"/>
          <p:nvPr/>
        </p:nvSpPr>
        <p:spPr>
          <a:xfrm>
            <a:off x="827584" y="332656"/>
            <a:ext cx="7488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44500"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Udział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uczniów w lekcjach bibliotecznych w bibliotece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pedagogicznej</a:t>
            </a:r>
            <a:endParaRPr lang="pl-PL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Obraz zawierający tekst, biblioteka, osoba, wewnątrz&#10;&#10;Opis wygenerowany automatycznie">
            <a:extLst>
              <a:ext uri="{FF2B5EF4-FFF2-40B4-BE49-F238E27FC236}">
                <a16:creationId xmlns:a16="http://schemas.microsoft.com/office/drawing/2014/main" xmlns="" id="{A0E9DEEF-6F47-4E5A-9E70-6D14C7B0F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2170799"/>
            <a:ext cx="4320479" cy="328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Obraz zawierający tekst, wewnątrz&#10;&#10;Opis wygenerowany automatycznie">
            <a:extLst>
              <a:ext uri="{FF2B5EF4-FFF2-40B4-BE49-F238E27FC236}">
                <a16:creationId xmlns:a16="http://schemas.microsoft.com/office/drawing/2014/main" xmlns="" id="{8EB58809-820D-4830-9CB8-1405552D5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871653"/>
            <a:ext cx="4987868" cy="35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2623797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endParaRPr lang="pl-PL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92C2A4-C015-401D-822B-C18AC2C20D81}"/>
              </a:ext>
            </a:extLst>
          </p:cNvPr>
          <p:cNvSpPr txBox="1"/>
          <p:nvPr/>
        </p:nvSpPr>
        <p:spPr>
          <a:xfrm>
            <a:off x="755576" y="274638"/>
            <a:ext cx="7951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44500" algn="just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Udział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uczniów w „Nocy bibliotek” zorganizowanej przez bibliotekę pedagogiczną (teatr cieni)</a:t>
            </a:r>
          </a:p>
        </p:txBody>
      </p:sp>
      <p:pic>
        <p:nvPicPr>
          <p:cNvPr id="7" name="Obraz 6" descr="Obraz zawierający tekst, sufit, wewnątrz, ściana&#10;&#10;Opis wygenerowany automatycznie">
            <a:extLst>
              <a:ext uri="{FF2B5EF4-FFF2-40B4-BE49-F238E27FC236}">
                <a16:creationId xmlns:a16="http://schemas.microsoft.com/office/drawing/2014/main" xmlns="" id="{78813791-4CBA-4FC5-B8A2-D49D59423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14581">
            <a:off x="6086164" y="4216093"/>
            <a:ext cx="2572310" cy="192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Obraz zawierający wewnątrz, ściana, sufit, podłoże&#10;&#10;Opis wygenerowany automatycznie">
            <a:extLst>
              <a:ext uri="{FF2B5EF4-FFF2-40B4-BE49-F238E27FC236}">
                <a16:creationId xmlns:a16="http://schemas.microsoft.com/office/drawing/2014/main" xmlns="" id="{2B358EB4-EE00-4DA7-BB44-4C250D42D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39946">
            <a:off x="281890" y="1930444"/>
            <a:ext cx="2808312" cy="193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Obraz zawierający ściana, wewnątrz, sufit, pomieszczenie&#10;&#10;Opis wygenerowany automatycznie">
            <a:extLst>
              <a:ext uri="{FF2B5EF4-FFF2-40B4-BE49-F238E27FC236}">
                <a16:creationId xmlns:a16="http://schemas.microsoft.com/office/drawing/2014/main" xmlns="" id="{28654209-8C27-49F2-A69A-3D8AAEFA0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645024"/>
            <a:ext cx="3312368" cy="248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 descr="Obraz zawierający sufit, wewnątrz, ściana, podłoże&#10;&#10;Opis wygenerowany automatycznie">
            <a:extLst>
              <a:ext uri="{FF2B5EF4-FFF2-40B4-BE49-F238E27FC236}">
                <a16:creationId xmlns:a16="http://schemas.microsoft.com/office/drawing/2014/main" xmlns="" id="{EBAA2B9B-5095-440D-958D-278C1861B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28800"/>
            <a:ext cx="2592288" cy="19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Obraz zawierający tekst, wewnątrz, osoba, pomieszczenie&#10;&#10;Opis wygenerowany automatycznie">
            <a:extLst>
              <a:ext uri="{FF2B5EF4-FFF2-40B4-BE49-F238E27FC236}">
                <a16:creationId xmlns:a16="http://schemas.microsoft.com/office/drawing/2014/main" xmlns="" id="{E8D139F2-5844-4701-9966-12B33806C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28168">
            <a:off x="343569" y="4355304"/>
            <a:ext cx="2438112" cy="182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Obraz zawierający tekst, osoba, wewnątrz, osoby&#10;&#10;Opis wygenerowany automatycznie">
            <a:extLst>
              <a:ext uri="{FF2B5EF4-FFF2-40B4-BE49-F238E27FC236}">
                <a16:creationId xmlns:a16="http://schemas.microsoft.com/office/drawing/2014/main" xmlns="" id="{41C31E75-DB14-4E57-B85E-1D53071B04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04712">
            <a:off x="6117308" y="1723364"/>
            <a:ext cx="2412776" cy="180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1715323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5761"/>
            <a:ext cx="8229600" cy="1142999"/>
          </a:xfrm>
        </p:spPr>
        <p:txBody>
          <a:bodyPr>
            <a:noAutofit/>
          </a:bodyPr>
          <a:lstStyle/>
          <a:p>
            <a:pPr marL="0" indent="444500" algn="ctr">
              <a:buNone/>
            </a:pP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3.Wydarzenia  promujące czytelnictwo z udziałem uczniów.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C43CE71-E040-4A5A-BC33-5C269A600327}"/>
              </a:ext>
            </a:extLst>
          </p:cNvPr>
          <p:cNvSpPr txBox="1"/>
          <p:nvPr/>
        </p:nvSpPr>
        <p:spPr>
          <a:xfrm>
            <a:off x="518864" y="1585654"/>
            <a:ext cx="81062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1.Prezentacja nowości – plakaty promujące </a:t>
            </a:r>
            <a: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czytelnictwo wykonane przez wychowanków.</a:t>
            </a:r>
            <a:endParaRPr lang="pl-PL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Prezentacja nowości na stronie internetowej szkoły.</a:t>
            </a:r>
          </a:p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Akcja - Przerwa na czytanie (uczniowie w czasie przerwy czytają w bibliotece wybrane pozycje i polecają sobie nawzajem)</a:t>
            </a:r>
          </a:p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Akcja czytelnicza pod hasłem „Czytanie z Mikołajem” </a:t>
            </a:r>
          </a:p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Warsztaty zdobienia pierników (Promowanie lektury Opowieść wigilijna)</a:t>
            </a:r>
          </a:p>
          <a:p>
            <a:pPr algn="ctr"/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Wieczory z książką (wychowawcy czytają młodzieży książki na dobranoc)</a:t>
            </a:r>
          </a:p>
        </p:txBody>
      </p:sp>
    </p:spTree>
    <p:extLst>
      <p:ext uri="{BB962C8B-B14F-4D97-AF65-F5344CB8AC3E}">
        <p14:creationId xmlns:p14="http://schemas.microsoft.com/office/powerpoint/2010/main" xmlns="" val="3237616129"/>
      </p:ext>
    </p:extLst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Autofit/>
          </a:bodyPr>
          <a:lstStyle/>
          <a:p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Prezentacja </a:t>
            </a:r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nowości – 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wykonywanie razem z uczniami plakatów promujących czytelnictwo</a:t>
            </a:r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B303522-B058-4DF1-B44F-4864E9480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708920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51021807-6BD3-4FB8-A849-3A88E7825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268760"/>
            <a:ext cx="1944216" cy="122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Obraz zawierający tekst, podłoże, osoba&#10;&#10;Opis wygenerowany automatycznie">
            <a:extLst>
              <a:ext uri="{FF2B5EF4-FFF2-40B4-BE49-F238E27FC236}">
                <a16:creationId xmlns:a16="http://schemas.microsoft.com/office/drawing/2014/main" xmlns="" id="{4FDED2C0-10A9-405F-8DE1-514D5DE2B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81690">
            <a:off x="397834" y="4565474"/>
            <a:ext cx="2132856" cy="159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0205591-6F4C-47F8-BFB7-AAC2144B2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19173">
            <a:off x="252896" y="1993977"/>
            <a:ext cx="2420888" cy="181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Obraz zawierający tekst, computer, stół, stół roboczy&#10;&#10;Opis wygenerowany automatycznie">
            <a:extLst>
              <a:ext uri="{FF2B5EF4-FFF2-40B4-BE49-F238E27FC236}">
                <a16:creationId xmlns:a16="http://schemas.microsoft.com/office/drawing/2014/main" xmlns="" id="{7F1D2EA5-C21B-496E-AE79-CE8BC341B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340768"/>
            <a:ext cx="2139194" cy="160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 descr="Obraz zawierający tekst, stół, stół roboczy, dokument&#10;&#10;Opis wygenerowany automatycznie">
            <a:extLst>
              <a:ext uri="{FF2B5EF4-FFF2-40B4-BE49-F238E27FC236}">
                <a16:creationId xmlns:a16="http://schemas.microsoft.com/office/drawing/2014/main" xmlns="" id="{057A6483-BD9D-4FC2-81AB-2E3EB4DD5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5157192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0201127_1234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2780928"/>
            <a:ext cx="2736304" cy="2052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Obraz 13" descr="20201127_1234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240278">
            <a:off x="6178226" y="443912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7211097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Akcja - Przerwa na czytanie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uczniowie </a:t>
            </a:r>
            <a:r>
              <a:rPr lang="pl-PL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czasie przerwy czytają w bibliotece wybrane pozycje i polecają sobie </a:t>
            </a: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nawzajem</a:t>
            </a:r>
            <a:endParaRPr lang="pl-PL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73524" y="342350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23728" y="638132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 </a:t>
            </a:r>
          </a:p>
        </p:txBody>
      </p:sp>
      <p:pic>
        <p:nvPicPr>
          <p:cNvPr id="4" name="Obraz 3" descr="Obraz zawierający tekst, osoba, książka, wewnątrz&#10;&#10;Opis wygenerowany automatycznie">
            <a:extLst>
              <a:ext uri="{FF2B5EF4-FFF2-40B4-BE49-F238E27FC236}">
                <a16:creationId xmlns:a16="http://schemas.microsoft.com/office/drawing/2014/main" xmlns="" id="{E7891D9A-E79D-4B0D-B274-06BB7E3E5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48880"/>
            <a:ext cx="2290175" cy="171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Obraz zawierający tekst, wewnątrz, osoba, podłoże&#10;&#10;Opis wygenerowany automatycznie">
            <a:extLst>
              <a:ext uri="{FF2B5EF4-FFF2-40B4-BE49-F238E27FC236}">
                <a16:creationId xmlns:a16="http://schemas.microsoft.com/office/drawing/2014/main" xmlns="" id="{DAB073FF-6D97-47CB-9F97-855995730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2896" y="2503528"/>
            <a:ext cx="2389313" cy="179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Obraz zawierający tekst, osoba, książka, wewnątrz&#10;&#10;Opis wygenerowany automatycznie">
            <a:extLst>
              <a:ext uri="{FF2B5EF4-FFF2-40B4-BE49-F238E27FC236}">
                <a16:creationId xmlns:a16="http://schemas.microsoft.com/office/drawing/2014/main" xmlns="" id="{B7B93E13-A02F-4B04-9ED4-B009C1BED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31789">
            <a:off x="788259" y="4384715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 descr="Obraz zawierający tekst, siedzi, osoba, wewnątrz&#10;&#10;Opis wygenerowany automatycznie">
            <a:extLst>
              <a:ext uri="{FF2B5EF4-FFF2-40B4-BE49-F238E27FC236}">
                <a16:creationId xmlns:a16="http://schemas.microsoft.com/office/drawing/2014/main" xmlns="" id="{DB648CD3-7C37-45A1-B0A4-B48BE3BE1D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365104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 descr="Obraz zawierający tekst, siedzi, osoba, wewnątrz&#10;&#10;Opis wygenerowany automatycznie">
            <a:extLst>
              <a:ext uri="{FF2B5EF4-FFF2-40B4-BE49-F238E27FC236}">
                <a16:creationId xmlns:a16="http://schemas.microsoft.com/office/drawing/2014/main" xmlns="" id="{7835FFAC-87D0-4DFE-AA00-2F2923FA3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1920">
            <a:off x="6176141" y="4560907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 descr="Obraz zawierający tekst, osoba, siedzi, książka&#10;&#10;Opis wygenerowany automatycznie">
            <a:extLst>
              <a:ext uri="{FF2B5EF4-FFF2-40B4-BE49-F238E27FC236}">
                <a16:creationId xmlns:a16="http://schemas.microsoft.com/office/drawing/2014/main" xmlns="" id="{F5584E05-C210-4C59-949D-41CF18B912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276872"/>
            <a:ext cx="2361294" cy="1770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1253212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521</Words>
  <Application>Microsoft Office PowerPoint</Application>
  <PresentationFormat>Pokaz na ekranie (4:3)</PresentationFormat>
  <Paragraphs>55</Paragraphs>
  <Slides>14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Sprawozdanie z realizacji Narodowego Programu Rozwoju Czytelnictwa w Młodzieżowym Ośrodku Socjoterapii w Giżycku</vt:lpstr>
      <vt:lpstr>KOSZT PROGRAMU</vt:lpstr>
      <vt:lpstr>1. Zasięgnięcie opinii rodziców i uczniów w sprawie zakupu książek</vt:lpstr>
      <vt:lpstr>2. Podjęcie współpracy z biblioteką pedagogiczną (zakres współpracy)</vt:lpstr>
      <vt:lpstr>Slajd 5</vt:lpstr>
      <vt:lpstr> </vt:lpstr>
      <vt:lpstr> </vt:lpstr>
      <vt:lpstr>Prezentacja nowości – wykonywanie razem z uczniami plakatów promujących czytelnictwo </vt:lpstr>
      <vt:lpstr>Slajd 9</vt:lpstr>
      <vt:lpstr> Udział biblioteki w „Czytaniu z Mikołajem” z wykorzystaniem zakupionych z projektu książek </vt:lpstr>
      <vt:lpstr> Warsztaty zdobienia pierników pod czas których zachęcenie wychowanków do lektury „Opowieści wigilijnej” </vt:lpstr>
      <vt:lpstr> </vt:lpstr>
      <vt:lpstr>Przykłady zakupionych nowości  „Wiedźmin” Andrzej Sapkowski  „Baśniobór” Brandon Mull  „Zwiadowcy” John Flanagan  „Antykwariat pod Błękitnym Lustrem”  Martin Widmark </vt:lpstr>
      <vt:lpstr>WNIOSKI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Politechnika Częstochowska  Wydział Inżynierii Środowiska i Biotechnologii   Kierunek: Inżynieria środowiska  Praca dyplomowa inżynierska Adsorpcja barwników kationowych z roztworów wodnych na węglu aktywnym.</dc:title>
  <dc:creator>Marcinek</dc:creator>
  <cp:lastModifiedBy>Biblioteka</cp:lastModifiedBy>
  <cp:revision>100</cp:revision>
  <dcterms:created xsi:type="dcterms:W3CDTF">2013-10-29T17:04:32Z</dcterms:created>
  <dcterms:modified xsi:type="dcterms:W3CDTF">2021-01-28T13:56:52Z</dcterms:modified>
</cp:coreProperties>
</file>